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3"/>
  </p:notesMasterIdLst>
  <p:sldIdLst>
    <p:sldId id="285" r:id="rId2"/>
    <p:sldId id="256" r:id="rId3"/>
    <p:sldId id="258" r:id="rId4"/>
    <p:sldId id="261" r:id="rId5"/>
    <p:sldId id="275" r:id="rId6"/>
    <p:sldId id="278" r:id="rId7"/>
    <p:sldId id="262" r:id="rId8"/>
    <p:sldId id="282" r:id="rId9"/>
    <p:sldId id="279" r:id="rId10"/>
    <p:sldId id="280" r:id="rId11"/>
    <p:sldId id="28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Stonewall Voice Bold Condensed" panose="00000800000000000000" pitchFamily="2" charset="0"/>
      <p:bold r:id="rId20"/>
    </p:embeddedFont>
    <p:embeddedFont>
      <p:font typeface="Stonewall Voice Stonewall Proud" panose="00000500000000000000" pitchFamily="2" charset="0"/>
      <p:regular r:id="rId21"/>
    </p:embeddedFont>
    <p:embeddedFont>
      <p:font typeface="Work Sans" pitchFamily="2" charset="0"/>
      <p:bold r:id="rId22"/>
      <p:boldItalic r:id="rId23"/>
    </p:embeddedFont>
    <p:embeddedFont>
      <p:font typeface="WORK SANS BOLD ROMAN" panose="020B0604020202020204" charset="0"/>
      <p:bold r:id="rId24"/>
    </p:embeddedFont>
    <p:embeddedFont>
      <p:font typeface="WORK SANS MEDIUM ROMAN" panose="020B0604020202020204" charset="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41B66"/>
    <a:srgbClr val="FFFFFF"/>
    <a:srgbClr val="007488"/>
    <a:srgbClr val="FFC3DF"/>
    <a:srgbClr val="F0C1FF"/>
    <a:srgbClr val="ACDDCC"/>
    <a:srgbClr val="5255C3"/>
    <a:srgbClr val="FEC34D"/>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1B486-8997-43A0-8A86-5B0C103C4213}" v="4" dt="2022-09-28T08:43:00.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0947" autoAdjust="0"/>
  </p:normalViewPr>
  <p:slideViewPr>
    <p:cSldViewPr snapToGrid="0" snapToObjects="1">
      <p:cViewPr varScale="1">
        <p:scale>
          <a:sx n="52" d="100"/>
          <a:sy n="52" d="100"/>
        </p:scale>
        <p:origin x="412"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why they think the Black Panthers needed to exist</a:t>
            </a:r>
          </a:p>
          <a:p>
            <a:endParaRPr lang="en-GB" dirty="0"/>
          </a:p>
          <a:p>
            <a:r>
              <a:rPr lang="en-GB" dirty="0"/>
              <a:t>Ensure that you have discussed:</a:t>
            </a:r>
          </a:p>
          <a:p>
            <a:pPr marL="171450" indent="-171450">
              <a:buFont typeface="Arial" panose="020B0604020202020204" pitchFamily="34" charset="0"/>
              <a:buChar char="•"/>
            </a:pPr>
            <a:r>
              <a:rPr lang="en-GB" dirty="0"/>
              <a:t>In the past, racism was widespread and this included racism from public bodies such as the Police and government. </a:t>
            </a:r>
          </a:p>
          <a:p>
            <a:pPr marL="171450" indent="-171450">
              <a:buFont typeface="Arial" panose="020B0604020202020204" pitchFamily="34" charset="0"/>
              <a:buChar char="•"/>
            </a:pPr>
            <a:r>
              <a:rPr lang="en-GB" dirty="0"/>
              <a:t>Racism impacted the quality of education that People of Colour received and how they were treated at schools – hence the need for education programmes</a:t>
            </a:r>
          </a:p>
          <a:p>
            <a:pPr marL="171450" indent="-171450">
              <a:buFont typeface="Arial" panose="020B0604020202020204" pitchFamily="34" charset="0"/>
              <a:buChar char="•"/>
            </a:pPr>
            <a:r>
              <a:rPr lang="en-GB" dirty="0"/>
              <a:t>Children did not learn about Black history at school</a:t>
            </a:r>
          </a:p>
          <a:p>
            <a:pPr marL="171450" indent="-171450">
              <a:buFont typeface="Arial" panose="020B0604020202020204" pitchFamily="34" charset="0"/>
              <a:buChar char="•"/>
            </a:pPr>
            <a:r>
              <a:rPr lang="en-GB" dirty="0"/>
              <a:t>Racism impacted the jobs people were able to get and how much money they earned – hence the need for things like free breakfast for children</a:t>
            </a:r>
          </a:p>
          <a:p>
            <a:pPr marL="171450" indent="-171450">
              <a:buFont typeface="Arial" panose="020B0604020202020204" pitchFamily="34" charset="0"/>
              <a:buChar char="•"/>
            </a:pPr>
            <a:r>
              <a:rPr lang="en-GB" dirty="0"/>
              <a:t>The healthcare systems, especially in the United States, did not meet specific needs of Black people – and in the United States people often couldn’t afford to pay for treatment.</a:t>
            </a:r>
          </a:p>
          <a:p>
            <a:endParaRPr lang="en-GB" dirty="0"/>
          </a:p>
          <a:p>
            <a:endParaRPr lang="en-GB" dirty="0"/>
          </a:p>
          <a:p>
            <a:r>
              <a:rPr lang="en-GB" dirty="0"/>
              <a:t>Ask students if anti racist work is still needed.</a:t>
            </a:r>
          </a:p>
          <a:p>
            <a:endParaRPr lang="en-GB" dirty="0"/>
          </a:p>
          <a:p>
            <a:r>
              <a:rPr lang="en-GB" dirty="0"/>
              <a:t>Ensure that they understand that it is!</a:t>
            </a:r>
          </a:p>
          <a:p>
            <a:r>
              <a:rPr lang="en-GB" dirty="0"/>
              <a:t>People of Colour still face racism in their day to day lives – from people on the street, in work and education.</a:t>
            </a:r>
          </a:p>
          <a:p>
            <a:r>
              <a:rPr lang="en-GB" dirty="0"/>
              <a:t>People of Colour still face healthcare inequalities, education inequalities and housing inequalities.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 background knowledge, see: https://library.oapen.org/handle/20.500.12657/22310)</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10</a:t>
            </a:fld>
            <a:endParaRPr lang="en-US"/>
          </a:p>
        </p:txBody>
      </p:sp>
    </p:spTree>
    <p:extLst>
      <p:ext uri="{BB962C8B-B14F-4D97-AF65-F5344CB8AC3E}">
        <p14:creationId xmlns:p14="http://schemas.microsoft.com/office/powerpoint/2010/main" val="318578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Ted Brown remains committed to addressing all forms of injustice and discrimination, but particularly racism, homophobia, biphobia and transphobia.</a:t>
            </a:r>
          </a:p>
          <a:p>
            <a:endParaRPr lang="en-GB" dirty="0"/>
          </a:p>
          <a:p>
            <a:r>
              <a:rPr lang="en-GB" dirty="0"/>
              <a:t>Ask students to reflect on what they will do in their daily life to challenge discrimination.</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11</a:t>
            </a:fld>
            <a:endParaRPr lang="en-US"/>
          </a:p>
        </p:txBody>
      </p:sp>
    </p:spTree>
    <p:extLst>
      <p:ext uri="{BB962C8B-B14F-4D97-AF65-F5344CB8AC3E}">
        <p14:creationId xmlns:p14="http://schemas.microsoft.com/office/powerpoint/2010/main" val="64529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assembly is for secondary aged students. Check our website www.stonewall.org.uk for a similar assembly for primary aged children. You’ll also find versions of this assembly for children and young people with SEND/ALN/ASN.</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they have heard of Black History Month before. Why might it be needed?</a:t>
            </a:r>
          </a:p>
          <a:p>
            <a:endParaRPr lang="en-GB" dirty="0"/>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 that </a:t>
            </a:r>
            <a:r>
              <a:rPr lang="en-GB" sz="12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the history of Black people in Britain and across the world</a:t>
            </a:r>
            <a:r>
              <a:rPr lang="en-GB" sz="1200" u="none" dirty="0">
                <a:effectLst/>
                <a:latin typeface="Calibri" panose="020F0502020204030204" pitchFamily="34" charset="0"/>
                <a:ea typeface="Calibri" panose="020F0502020204030204" pitchFamily="34" charset="0"/>
                <a:cs typeface="Times New Roman" panose="02020603050405020304" pitchFamily="18" charset="0"/>
              </a:rPr>
              <a:t> is often overlooked and historically hasn’t been talked about in schools. This is because of racist attitudes</a:t>
            </a:r>
            <a:r>
              <a:rPr lang="en-GB" sz="120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that suggest Black people’s lives and stories are not important</a:t>
            </a:r>
            <a:r>
              <a:rPr lang="en-GB" sz="1200" u="none" dirty="0">
                <a:effectLst/>
                <a:latin typeface="Calibri" panose="020F0502020204030204" pitchFamily="34" charset="0"/>
                <a:ea typeface="Calibri" panose="020F0502020204030204" pitchFamily="34" charset="0"/>
                <a:cs typeface="Times New Roman" panose="02020603050405020304" pitchFamily="18" charset="0"/>
              </a:rPr>
              <a:t>. Black History Month aims to change that. It is important to know all of our history and Black history month is a great time to be celebrating some amazing Black people from our history. And that’s just what we’re going to be doing in this assembly.</a:t>
            </a:r>
            <a:endParaRPr lang="en-US" sz="1200" u="non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358432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Ted Brown – he was one of the early members of an organisation called the Gay Liberation Front, which is an organisation that campaigned for fair and equal treatment for LGBTQ+ people in the UK. The UK’s first Pride March was in 1972 and involved a ‘kiss in’ at Trafalgar Square – Ted helped to organise this and many other marches and protests. Ted was one of only a few Black people at the march – not because there weren’t many Black LGBTQ+ people, but because Black LGBTQ+ people experienced (and still experience) racism as well as homophobia, biphobia and transphobia, making it even scarier to attend a public protest.</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a:t>
            </a:r>
            <a:r>
              <a:rPr lang="en-GB" sz="1200" dirty="0">
                <a:solidFill>
                  <a:srgbClr val="A41B66"/>
                </a:solidFill>
              </a:rPr>
              <a:t>London’s 1972 pride march was arranged to take place on the weekend closest to the anniversary of the Stonewall uprising. The Stonewall uprising was a riot against homophobia, biphobia and transphobia led by Black and brown LGBTQ+ people.</a:t>
            </a:r>
            <a:endParaRPr lang="en-US" sz="1200" dirty="0">
              <a:solidFill>
                <a:srgbClr val="A41B66"/>
              </a:solidFill>
            </a:endParaRPr>
          </a:p>
          <a:p>
            <a:endParaRPr lang="en-GB" dirty="0"/>
          </a:p>
          <a:p>
            <a:r>
              <a:rPr lang="en-GB" dirty="0"/>
              <a:t>Ensure that you have covered that in 1972:</a:t>
            </a:r>
          </a:p>
          <a:p>
            <a:pPr marL="171450" indent="-171450">
              <a:buFont typeface="Arial" panose="020B0604020202020204" pitchFamily="34" charset="0"/>
              <a:buChar char="•"/>
            </a:pPr>
            <a:r>
              <a:rPr lang="en-GB" dirty="0"/>
              <a:t>Being LGBTQ+ was still classed as an illness</a:t>
            </a:r>
          </a:p>
          <a:p>
            <a:pPr marL="171450" indent="-171450">
              <a:buFont typeface="Arial" panose="020B0604020202020204" pitchFamily="34" charset="0"/>
              <a:buChar char="•"/>
            </a:pPr>
            <a:r>
              <a:rPr lang="en-GB" dirty="0"/>
              <a:t>There were no laws against homophobic, </a:t>
            </a:r>
            <a:r>
              <a:rPr lang="en-GB" dirty="0" err="1"/>
              <a:t>biphobic</a:t>
            </a:r>
            <a:r>
              <a:rPr lang="en-GB" dirty="0"/>
              <a:t> and transphobic discrimination</a:t>
            </a:r>
          </a:p>
          <a:p>
            <a:pPr marL="171450" indent="-171450">
              <a:buFont typeface="Arial" panose="020B0604020202020204" pitchFamily="34" charset="0"/>
              <a:buChar char="•"/>
            </a:pPr>
            <a:r>
              <a:rPr lang="en-GB" dirty="0"/>
              <a:t>Homophobia, biphobia and transphobia was common (and sadly still is)</a:t>
            </a:r>
          </a:p>
          <a:p>
            <a:pPr marL="171450" indent="-171450">
              <a:buFont typeface="Arial" panose="020B0604020202020204" pitchFamily="34" charset="0"/>
              <a:buChar char="•"/>
            </a:pPr>
            <a:r>
              <a:rPr lang="en-GB" dirty="0"/>
              <a:t>LGBTQ+ people couldn’t get married or adopt</a:t>
            </a:r>
          </a:p>
          <a:p>
            <a:pPr marL="171450" indent="-171450">
              <a:buFont typeface="Arial" panose="020B0604020202020204" pitchFamily="34" charset="0"/>
              <a:buChar char="•"/>
            </a:pPr>
            <a:r>
              <a:rPr lang="en-GB" dirty="0"/>
              <a:t>Lesbian mothers had their children taken away from them by the courts</a:t>
            </a:r>
            <a:endParaRPr lang="en-US" dirty="0"/>
          </a:p>
          <a:p>
            <a:pPr marL="171450" indent="-171450">
              <a:buFont typeface="Arial" panose="020B0604020202020204" pitchFamily="34" charset="0"/>
              <a:buChar char="•"/>
            </a:pPr>
            <a:r>
              <a:rPr lang="en-US" dirty="0"/>
              <a:t>Gay men frequently experience police harassment – this is something that also happened to Black people too.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teacher background knowledge see: https://www.crimeandjustice.org.uk/sites/crimeandjustice.org.uk/files/09627250608553116.pdf and https://galop.org.uk/about/history/)</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189222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why LGBTQ+ pride might still be needed.</a:t>
            </a:r>
          </a:p>
          <a:p>
            <a:endParaRPr lang="en-GB" dirty="0"/>
          </a:p>
          <a:p>
            <a:pPr marL="0" indent="0">
              <a:buFont typeface="Arial" panose="020B0604020202020204" pitchFamily="34" charset="0"/>
              <a:buNone/>
            </a:pPr>
            <a:r>
              <a:rPr lang="en-GB" dirty="0"/>
              <a:t>Ensure that you have discussed:</a:t>
            </a:r>
          </a:p>
          <a:p>
            <a:pPr marL="171450" indent="-171450">
              <a:buFont typeface="Arial" panose="020B0604020202020204" pitchFamily="34" charset="0"/>
              <a:buChar char="•"/>
            </a:pPr>
            <a:r>
              <a:rPr lang="en-GB" dirty="0"/>
              <a:t>LGBTQ+ people are still subject to discrimination and harassment at work, in education and in the community</a:t>
            </a:r>
          </a:p>
          <a:p>
            <a:pPr marL="171450" indent="-171450">
              <a:buFont typeface="Arial" panose="020B0604020202020204" pitchFamily="34" charset="0"/>
              <a:buChar char="•"/>
            </a:pPr>
            <a:r>
              <a:rPr lang="en-GB" dirty="0"/>
              <a:t>It is not currently illegal to practice conversion therapy, where ‘therapists’ treat LGBTQ+ people as if being LGBTQ+ is an illness to be ‘cured’</a:t>
            </a:r>
          </a:p>
          <a:p>
            <a:pPr marL="171450" indent="-171450">
              <a:buFont typeface="Arial" panose="020B0604020202020204" pitchFamily="34" charset="0"/>
              <a:buChar char="•"/>
            </a:pPr>
            <a:r>
              <a:rPr lang="en-GB" dirty="0"/>
              <a:t>Not all trans people are able to change their birth certificate</a:t>
            </a:r>
          </a:p>
          <a:p>
            <a:pPr marL="171450" indent="-171450">
              <a:buFont typeface="Arial" panose="020B0604020202020204" pitchFamily="34" charset="0"/>
              <a:buChar char="•"/>
            </a:pPr>
            <a:r>
              <a:rPr lang="en-GB" dirty="0"/>
              <a:t>There are still countries where it is illegal to be LGBTQ+ and where LGBTQ+ people are not protected from discrimination and can’t get married or have children.</a:t>
            </a:r>
          </a:p>
          <a:p>
            <a:endParaRPr lang="en-GB" dirty="0"/>
          </a:p>
          <a:p>
            <a:r>
              <a:rPr lang="en-GB" dirty="0"/>
              <a:t>Explain that UK Black Pride is an LGBTQ+ pride event run by LGBTQ+ People of Colour, for LGBTQ+ People of Colour</a:t>
            </a:r>
          </a:p>
          <a:p>
            <a:endParaRPr lang="en-GB" dirty="0"/>
          </a:p>
          <a:p>
            <a:r>
              <a:rPr lang="en-GB" dirty="0"/>
              <a:t>Ask students why UK Black pride might be needed.</a:t>
            </a:r>
          </a:p>
          <a:p>
            <a:endParaRPr lang="en-GB" dirty="0"/>
          </a:p>
          <a:p>
            <a:r>
              <a:rPr lang="en-GB" dirty="0"/>
              <a:t>Ensure that you have discussed:</a:t>
            </a:r>
          </a:p>
          <a:p>
            <a:pPr marL="171450" indent="-171450">
              <a:buFont typeface="Arial" panose="020B0604020202020204" pitchFamily="34" charset="0"/>
              <a:buChar char="•"/>
            </a:pPr>
            <a:r>
              <a:rPr lang="en-GB" dirty="0"/>
              <a:t>LGBTQ+ People of Colour experience both racism (unfair treatment because of the colour of their skin) and homophobia, biphobia and transphobia (unfair treatment because of who they fall in love with or because their gender is different to the one they were labelled with at birth)</a:t>
            </a:r>
          </a:p>
          <a:p>
            <a:pPr marL="171450" indent="-171450">
              <a:buFont typeface="Arial" panose="020B0604020202020204" pitchFamily="34" charset="0"/>
              <a:buChar char="•"/>
            </a:pPr>
            <a:r>
              <a:rPr lang="en-GB" dirty="0"/>
              <a:t>LGBTQ+ People of Colour experience racism within the wider LGBTQ+ community</a:t>
            </a:r>
          </a:p>
          <a:p>
            <a:pPr marL="171450" indent="-171450">
              <a:buFont typeface="Arial" panose="020B0604020202020204" pitchFamily="34" charset="0"/>
              <a:buChar char="•"/>
            </a:pPr>
            <a:r>
              <a:rPr lang="en-GB" dirty="0"/>
              <a:t>The voices of LGBTQ+ People of Colour are too often not listened to in the wider LGBTQ+ community</a:t>
            </a:r>
          </a:p>
          <a:p>
            <a:endParaRPr lang="en-GB"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123776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Quickly explain who the Gay Liberation Front were.</a:t>
            </a:r>
          </a:p>
          <a:p>
            <a:endParaRPr lang="en-GB" dirty="0"/>
          </a:p>
          <a:p>
            <a:pPr marL="685800" indent="-685800">
              <a:buFont typeface="Arial" panose="020B0604020202020204" pitchFamily="34" charset="0"/>
              <a:buChar char="•"/>
            </a:pPr>
            <a:r>
              <a:rPr lang="en-US" sz="1200" dirty="0">
                <a:solidFill>
                  <a:schemeClr val="tx1"/>
                </a:solidFill>
              </a:rPr>
              <a:t>The UK’s Gay Liberation Front held their first meeting in 1970</a:t>
            </a:r>
          </a:p>
          <a:p>
            <a:pPr marL="685800" indent="-685800">
              <a:buFont typeface="Arial" panose="020B0604020202020204" pitchFamily="34" charset="0"/>
              <a:buChar char="•"/>
            </a:pPr>
            <a:r>
              <a:rPr lang="en-US" sz="1200" dirty="0">
                <a:solidFill>
                  <a:schemeClr val="tx1"/>
                </a:solidFill>
              </a:rPr>
              <a:t>Their first protest was in 1970 and was run by people who met at the Mangrove, a Caribbean restaurant in London.</a:t>
            </a:r>
          </a:p>
          <a:p>
            <a:pPr marL="685800" indent="-685800">
              <a:buFont typeface="Arial" panose="020B0604020202020204" pitchFamily="34" charset="0"/>
              <a:buChar char="•"/>
            </a:pPr>
            <a:r>
              <a:rPr lang="en-US" sz="1200" dirty="0">
                <a:solidFill>
                  <a:schemeClr val="tx1"/>
                </a:solidFill>
              </a:rPr>
              <a:t>The Gay Liberation Front were inspired by and had links to a group called The Black Panthers – the Black Panthers also had meetings at the Mangrove.</a:t>
            </a:r>
            <a:endParaRPr lang="en-GB"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47467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Ted Brown – he was one of the early members of an organisation called the Gay Liberation Front, which is an organisation that campaigned for fair and equal treatment for LGBTQ+ people in the UK. The UK’s first Pride March was in 1972 and involved a ‘kiss in’ at Trafalgar Square – Ted helped to organise this and many other marches and protests. Ted was one of only a few Black people at the march – not because there weren’t many Black LGBTQ+ people, but because Black LGBTQ+ people experienced (and still experience) racism as well as homophobia, biphobia and transphobia, making it even scarier to attend a public protest.</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343465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who the Black Panthers were.</a:t>
            </a:r>
          </a:p>
          <a:p>
            <a:endParaRPr lang="en-GB" dirty="0"/>
          </a:p>
          <a:p>
            <a:pPr marL="685800" indent="-685800">
              <a:buFont typeface="Arial" panose="020B0604020202020204" pitchFamily="34" charset="0"/>
              <a:buChar char="•"/>
            </a:pPr>
            <a:r>
              <a:rPr lang="en-US" sz="1200" dirty="0">
                <a:solidFill>
                  <a:schemeClr val="tx1"/>
                </a:solidFill>
              </a:rPr>
              <a:t>A Black led and run political organization set up in 1966 in the United States, with chapters worldwide.</a:t>
            </a:r>
          </a:p>
          <a:p>
            <a:pPr marL="685800" indent="-685800">
              <a:buFont typeface="Arial" panose="020B0604020202020204" pitchFamily="34" charset="0"/>
              <a:buChar char="•"/>
            </a:pPr>
            <a:r>
              <a:rPr lang="en-US" sz="1200" dirty="0">
                <a:solidFill>
                  <a:schemeClr val="tx1"/>
                </a:solidFill>
              </a:rPr>
              <a:t>Campaigned and protested against racism and police harassment. For example, in London there were protests against police harassment organized by the British Black Panthers.</a:t>
            </a:r>
          </a:p>
          <a:p>
            <a:pPr marL="685800" indent="-685800">
              <a:buFont typeface="Arial" panose="020B0604020202020204" pitchFamily="34" charset="0"/>
              <a:buChar char="•"/>
            </a:pPr>
            <a:r>
              <a:rPr lang="en-US" sz="1200" dirty="0">
                <a:solidFill>
                  <a:schemeClr val="tx1"/>
                </a:solidFill>
              </a:rPr>
              <a:t>They set up community initiatives such as providing free breakfast for children, education </a:t>
            </a:r>
            <a:r>
              <a:rPr lang="en-US" sz="1200" dirty="0" err="1">
                <a:solidFill>
                  <a:schemeClr val="tx1"/>
                </a:solidFill>
              </a:rPr>
              <a:t>programmes</a:t>
            </a:r>
            <a:r>
              <a:rPr lang="en-US" sz="1200" dirty="0">
                <a:solidFill>
                  <a:schemeClr val="tx1"/>
                </a:solidFill>
              </a:rPr>
              <a:t>, and  health clinics.</a:t>
            </a: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3953951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536127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28/09/2022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1B66"/>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70952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for the 2021 Black History Month Assembly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Secondary aged students</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A photo of the British Black Panthers on a protest march. They have a number of anti racist banners.">
            <a:extLst>
              <a:ext uri="{FF2B5EF4-FFF2-40B4-BE49-F238E27FC236}">
                <a16:creationId xmlns:a16="http://schemas.microsoft.com/office/drawing/2014/main" id="{70B1AE8E-8972-45D4-A71B-FE387C06071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66076" y="3562349"/>
            <a:ext cx="3588552"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8" descr="A group of children posing for a photo. They are holding leaflets which say 'why we are marching'">
            <a:extLst>
              <a:ext uri="{FF2B5EF4-FFF2-40B4-BE49-F238E27FC236}">
                <a16:creationId xmlns:a16="http://schemas.microsoft.com/office/drawing/2014/main" id="{EA505EAF-F328-43A9-AFF1-ADCF2A4BA9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7211" y="3562349"/>
            <a:ext cx="3603633" cy="3152775"/>
          </a:xfrm>
          <a:prstGeom prst="rect">
            <a:avLst/>
          </a:prstGeom>
        </p:spPr>
      </p:pic>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7200" dirty="0">
                <a:solidFill>
                  <a:schemeClr val="tx2"/>
                </a:solidFill>
              </a:rPr>
              <a:t>Why were the Black Panthers needed?</a:t>
            </a:r>
            <a:endParaRPr lang="en-US" sz="7200" dirty="0">
              <a:solidFill>
                <a:schemeClr val="tx2"/>
              </a:solidFill>
            </a:endParaRPr>
          </a:p>
        </p:txBody>
      </p:sp>
      <p:sp>
        <p:nvSpPr>
          <p:cNvPr id="11" name="Text Placeholder 3">
            <a:extLst>
              <a:ext uri="{FF2B5EF4-FFF2-40B4-BE49-F238E27FC236}">
                <a16:creationId xmlns:a16="http://schemas.microsoft.com/office/drawing/2014/main" id="{5DC9AC0B-C822-4CA7-8E29-B786B9E9EE83}"/>
              </a:ext>
            </a:extLst>
          </p:cNvPr>
          <p:cNvSpPr txBox="1">
            <a:spLocks/>
          </p:cNvSpPr>
          <p:nvPr/>
        </p:nvSpPr>
        <p:spPr>
          <a:xfrm>
            <a:off x="4286644" y="361418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4400" dirty="0">
                <a:solidFill>
                  <a:schemeClr val="tx1"/>
                </a:solidFill>
              </a:rPr>
              <a:t>Is anti-racist work still needed?</a:t>
            </a:r>
          </a:p>
        </p:txBody>
      </p:sp>
    </p:spTree>
    <p:extLst>
      <p:ext uri="{BB962C8B-B14F-4D97-AF65-F5344CB8AC3E}">
        <p14:creationId xmlns:p14="http://schemas.microsoft.com/office/powerpoint/2010/main" val="212710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176212"/>
            <a:ext cx="5005651" cy="3252788"/>
          </a:xfrm>
        </p:spPr>
        <p:txBody>
          <a:bodyPr/>
          <a:lstStyle/>
          <a:p>
            <a:pPr algn="ctr"/>
            <a:r>
              <a:rPr lang="en-GB" dirty="0">
                <a:solidFill>
                  <a:schemeClr val="tx2"/>
                </a:solidFill>
              </a:rPr>
              <a:t>Be more Ted</a:t>
            </a:r>
          </a:p>
          <a:p>
            <a:pPr algn="ctr"/>
            <a:r>
              <a:rPr lang="en-US" sz="2400" dirty="0">
                <a:solidFill>
                  <a:schemeClr val="tx1"/>
                </a:solidFill>
                <a:latin typeface="Work Sans" pitchFamily="2" charset="0"/>
              </a:rPr>
              <a:t>Ted Brown remains committed to addressing racism, homophobia, biphobia and transphobia, as well as other injustices. </a:t>
            </a:r>
            <a:endParaRPr lang="en-GB" sz="24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
        <p:nvSpPr>
          <p:cNvPr id="7" name="Text Placeholder 4">
            <a:extLst>
              <a:ext uri="{FF2B5EF4-FFF2-40B4-BE49-F238E27FC236}">
                <a16:creationId xmlns:a16="http://schemas.microsoft.com/office/drawing/2014/main" id="{7616C842-F87F-4D75-BDE4-044A11ABF14F}"/>
              </a:ext>
            </a:extLst>
          </p:cNvPr>
          <p:cNvSpPr txBox="1">
            <a:spLocks/>
          </p:cNvSpPr>
          <p:nvPr/>
        </p:nvSpPr>
        <p:spPr>
          <a:xfrm>
            <a:off x="785439" y="3885708"/>
            <a:ext cx="4717893"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tx2"/>
                </a:solidFill>
              </a:rPr>
              <a:t>What will you do to challenge discrimination? </a:t>
            </a:r>
          </a:p>
        </p:txBody>
      </p:sp>
    </p:spTree>
    <p:extLst>
      <p:ext uri="{BB962C8B-B14F-4D97-AF65-F5344CB8AC3E}">
        <p14:creationId xmlns:p14="http://schemas.microsoft.com/office/powerpoint/2010/main" val="267322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p:txBody>
          <a:bodyPr/>
          <a:lstStyle/>
          <a:p>
            <a:r>
              <a:rPr lang="en-GB" dirty="0">
                <a:solidFill>
                  <a:schemeClr val="tx2"/>
                </a:solidFill>
              </a:rPr>
              <a:t>Black History Month</a:t>
            </a:r>
            <a:endParaRPr lang="en-US" dirty="0">
              <a:solidFill>
                <a:schemeClr val="tx2"/>
              </a:solidFill>
            </a:endParaRPr>
          </a:p>
        </p:txBody>
      </p:sp>
      <p:sp>
        <p:nvSpPr>
          <p:cNvPr id="5" name="Title 4" hidden="1">
            <a:extLst>
              <a:ext uri="{FF2B5EF4-FFF2-40B4-BE49-F238E27FC236}">
                <a16:creationId xmlns:a16="http://schemas.microsoft.com/office/drawing/2014/main" id="{EC1C840C-993C-124D-9172-5FEB498E2E69}"/>
              </a:ext>
            </a:extLst>
          </p:cNvPr>
          <p:cNvSpPr>
            <a:spLocks noGrp="1"/>
          </p:cNvSpPr>
          <p:nvPr>
            <p:ph type="title" idx="4294967295"/>
          </p:nvPr>
        </p:nvSpPr>
        <p:spPr>
          <a:xfrm>
            <a:off x="0" y="365125"/>
            <a:ext cx="10515600" cy="1325563"/>
          </a:xfrm>
        </p:spPr>
        <p:txBody>
          <a:bodyPr/>
          <a:lstStyle/>
          <a:p>
            <a:r>
              <a:rPr lang="en-US" dirty="0"/>
              <a:t>Opening title slide</a:t>
            </a:r>
          </a:p>
        </p:txBody>
      </p:sp>
    </p:spTree>
    <p:extLst>
      <p:ext uri="{BB962C8B-B14F-4D97-AF65-F5344CB8AC3E}">
        <p14:creationId xmlns:p14="http://schemas.microsoft.com/office/powerpoint/2010/main" val="324256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E557B5-AC1E-5644-9241-D41E916F07B5}"/>
              </a:ext>
            </a:extLst>
          </p:cNvPr>
          <p:cNvSpPr>
            <a:spLocks noGrp="1"/>
          </p:cNvSpPr>
          <p:nvPr>
            <p:ph type="body" sz="quarter" idx="13"/>
          </p:nvPr>
        </p:nvSpPr>
        <p:spPr>
          <a:xfrm>
            <a:off x="497681" y="519134"/>
            <a:ext cx="11196638" cy="3252788"/>
          </a:xfrm>
        </p:spPr>
        <p:txBody>
          <a:bodyPr/>
          <a:lstStyle/>
          <a:p>
            <a:r>
              <a:rPr lang="en-GB" dirty="0">
                <a:solidFill>
                  <a:schemeClr val="tx2"/>
                </a:solidFill>
              </a:rPr>
              <a:t>What is Black History Month?</a:t>
            </a:r>
            <a:endParaRPr lang="en-US" dirty="0">
              <a:solidFill>
                <a:schemeClr val="tx2"/>
              </a:solidFill>
            </a:endParaRPr>
          </a:p>
        </p:txBody>
      </p:sp>
      <p:sp>
        <p:nvSpPr>
          <p:cNvPr id="3" name="Title 2" hidden="1">
            <a:extLst>
              <a:ext uri="{FF2B5EF4-FFF2-40B4-BE49-F238E27FC236}">
                <a16:creationId xmlns:a16="http://schemas.microsoft.com/office/drawing/2014/main" id="{B7B7FE87-4253-AB40-92CF-7B2CC03253DD}"/>
              </a:ext>
            </a:extLst>
          </p:cNvPr>
          <p:cNvSpPr>
            <a:spLocks noGrp="1"/>
          </p:cNvSpPr>
          <p:nvPr>
            <p:ph type="title" idx="4294967295"/>
          </p:nvPr>
        </p:nvSpPr>
        <p:spPr>
          <a:xfrm>
            <a:off x="0" y="365125"/>
            <a:ext cx="10515600" cy="1325563"/>
          </a:xfrm>
        </p:spPr>
        <p:txBody>
          <a:bodyPr/>
          <a:lstStyle/>
          <a:p>
            <a:r>
              <a:rPr lang="en-US" dirty="0"/>
              <a:t>Divider slide 2</a:t>
            </a:r>
          </a:p>
        </p:txBody>
      </p:sp>
      <p:sp>
        <p:nvSpPr>
          <p:cNvPr id="6" name="Text Placeholder 1">
            <a:extLst>
              <a:ext uri="{FF2B5EF4-FFF2-40B4-BE49-F238E27FC236}">
                <a16:creationId xmlns:a16="http://schemas.microsoft.com/office/drawing/2014/main" id="{6ACFB2E2-9BD1-4634-96E3-ADF5A80E8DF9}"/>
              </a:ext>
            </a:extLst>
          </p:cNvPr>
          <p:cNvSpPr txBox="1">
            <a:spLocks/>
          </p:cNvSpPr>
          <p:nvPr/>
        </p:nvSpPr>
        <p:spPr>
          <a:xfrm>
            <a:off x="5637402" y="1628906"/>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tx1"/>
                </a:solidFill>
              </a:rPr>
              <a:t>?</a:t>
            </a:r>
            <a:endParaRPr lang="en-US" sz="19900" dirty="0">
              <a:solidFill>
                <a:schemeClr val="tx1"/>
              </a:solidFill>
            </a:endParaRPr>
          </a:p>
        </p:txBody>
      </p:sp>
      <p:sp>
        <p:nvSpPr>
          <p:cNvPr id="7" name="Text Placeholder 1">
            <a:extLst>
              <a:ext uri="{FF2B5EF4-FFF2-40B4-BE49-F238E27FC236}">
                <a16:creationId xmlns:a16="http://schemas.microsoft.com/office/drawing/2014/main" id="{A8FCA778-E1A6-4F73-B02F-9275E4E8A129}"/>
              </a:ext>
            </a:extLst>
          </p:cNvPr>
          <p:cNvSpPr txBox="1">
            <a:spLocks/>
          </p:cNvSpPr>
          <p:nvPr/>
        </p:nvSpPr>
        <p:spPr>
          <a:xfrm>
            <a:off x="3776444" y="2662150"/>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bg1">
                    <a:lumMod val="25000"/>
                  </a:schemeClr>
                </a:solidFill>
              </a:rPr>
              <a:t>?</a:t>
            </a:r>
            <a:endParaRPr lang="en-US" sz="19900" dirty="0">
              <a:solidFill>
                <a:schemeClr val="bg1">
                  <a:lumMod val="25000"/>
                </a:schemeClr>
              </a:solidFill>
            </a:endParaRPr>
          </a:p>
        </p:txBody>
      </p:sp>
      <p:sp>
        <p:nvSpPr>
          <p:cNvPr id="8" name="Text Placeholder 1">
            <a:extLst>
              <a:ext uri="{FF2B5EF4-FFF2-40B4-BE49-F238E27FC236}">
                <a16:creationId xmlns:a16="http://schemas.microsoft.com/office/drawing/2014/main" id="{6A0FA2FE-2EEE-4668-AE3D-1DB9DA06F688}"/>
              </a:ext>
            </a:extLst>
          </p:cNvPr>
          <p:cNvSpPr txBox="1">
            <a:spLocks/>
          </p:cNvSpPr>
          <p:nvPr/>
        </p:nvSpPr>
        <p:spPr>
          <a:xfrm>
            <a:off x="7326386" y="2662150"/>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rgbClr val="007488"/>
                </a:solidFill>
              </a:rPr>
              <a:t>?</a:t>
            </a:r>
            <a:endParaRPr lang="en-US" sz="19900" dirty="0">
              <a:solidFill>
                <a:srgbClr val="007488"/>
              </a:solidFill>
            </a:endParaRPr>
          </a:p>
        </p:txBody>
      </p:sp>
      <p:sp>
        <p:nvSpPr>
          <p:cNvPr id="9" name="Text Placeholder 1">
            <a:extLst>
              <a:ext uri="{FF2B5EF4-FFF2-40B4-BE49-F238E27FC236}">
                <a16:creationId xmlns:a16="http://schemas.microsoft.com/office/drawing/2014/main" id="{DEB527F9-D9C0-419A-8CB3-DD5D1B109E32}"/>
              </a:ext>
            </a:extLst>
          </p:cNvPr>
          <p:cNvSpPr txBox="1">
            <a:spLocks/>
          </p:cNvSpPr>
          <p:nvPr/>
        </p:nvSpPr>
        <p:spPr>
          <a:xfrm>
            <a:off x="2652319" y="1628906"/>
            <a:ext cx="1925340" cy="3252788"/>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buFont typeface="Arial" panose="020B0604020202020204" pitchFamily="34" charset="0"/>
              <a:buNone/>
              <a:defRPr sz="90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900" dirty="0">
                <a:solidFill>
                  <a:schemeClr val="tx1"/>
                </a:solidFill>
              </a:rPr>
              <a:t>?</a:t>
            </a:r>
            <a:endParaRPr lang="en-US" sz="19900" dirty="0">
              <a:solidFill>
                <a:schemeClr val="tx1"/>
              </a:solidFill>
            </a:endParaRPr>
          </a:p>
        </p:txBody>
      </p:sp>
    </p:spTree>
    <p:extLst>
      <p:ext uri="{BB962C8B-B14F-4D97-AF65-F5344CB8AC3E}">
        <p14:creationId xmlns:p14="http://schemas.microsoft.com/office/powerpoint/2010/main" val="2670429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386470" y="253200"/>
            <a:ext cx="4902222" cy="3252788"/>
          </a:xfrm>
        </p:spPr>
        <p:txBody>
          <a:bodyPr/>
          <a:lstStyle/>
          <a:p>
            <a:pPr algn="ctr"/>
            <a:r>
              <a:rPr lang="en-GB" dirty="0">
                <a:solidFill>
                  <a:schemeClr val="tx2"/>
                </a:solidFill>
              </a:rPr>
              <a:t>Ted Brown</a:t>
            </a:r>
          </a:p>
          <a:p>
            <a:pPr marL="685800" indent="-685800" algn="l">
              <a:buFont typeface="Arial" panose="020B0604020202020204" pitchFamily="34" charset="0"/>
              <a:buChar char="•"/>
            </a:pPr>
            <a:r>
              <a:rPr lang="en-US" sz="2400" dirty="0">
                <a:solidFill>
                  <a:schemeClr val="tx1"/>
                </a:solidFill>
                <a:latin typeface="Work Sans" pitchFamily="2" charset="0"/>
              </a:rPr>
              <a:t>One of the early members of the Gay Liberation Front.</a:t>
            </a:r>
          </a:p>
          <a:p>
            <a:pPr marL="685800" indent="-685800" algn="l">
              <a:buFont typeface="Arial" panose="020B0604020202020204" pitchFamily="34" charset="0"/>
              <a:buChar char="•"/>
            </a:pPr>
            <a:r>
              <a:rPr lang="en-US" sz="2400" dirty="0">
                <a:solidFill>
                  <a:schemeClr val="tx1"/>
                </a:solidFill>
                <a:latin typeface="Work Sans" pitchFamily="2" charset="0"/>
              </a:rPr>
              <a:t>In 1972 was involved in organizing the first LGBTQ+ pride march in London.</a:t>
            </a:r>
          </a:p>
          <a:p>
            <a:pPr marL="685800" indent="-685800" algn="l">
              <a:buFont typeface="Arial" panose="020B0604020202020204" pitchFamily="34" charset="0"/>
              <a:buChar char="•"/>
            </a:pPr>
            <a:r>
              <a:rPr lang="en-US" sz="2400" dirty="0">
                <a:solidFill>
                  <a:schemeClr val="tx1"/>
                </a:solidFill>
                <a:latin typeface="Work Sans" pitchFamily="2" charset="0"/>
              </a:rPr>
              <a:t>There was a march through London and then a ‘kiss in’ at Trafalgar Square.</a:t>
            </a:r>
            <a:endParaRPr lang="en-GB" sz="24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C55B2-79D9-1E42-BE27-DC98C748EB26}"/>
              </a:ext>
            </a:extLst>
          </p:cNvPr>
          <p:cNvSpPr>
            <a:spLocks noGrp="1"/>
          </p:cNvSpPr>
          <p:nvPr>
            <p:ph type="body" sz="quarter" idx="13"/>
          </p:nvPr>
        </p:nvSpPr>
        <p:spPr>
          <a:xfrm>
            <a:off x="497681" y="282438"/>
            <a:ext cx="11196638" cy="3252788"/>
          </a:xfrm>
        </p:spPr>
        <p:txBody>
          <a:bodyPr/>
          <a:lstStyle/>
          <a:p>
            <a:pPr algn="ctr"/>
            <a:r>
              <a:rPr lang="en-GB" sz="7200" dirty="0">
                <a:solidFill>
                  <a:schemeClr val="tx2"/>
                </a:solidFill>
              </a:rPr>
              <a:t>Why was LGBTQ+ pride needed in 1972?</a:t>
            </a:r>
            <a:endParaRPr lang="en-US" sz="7200" dirty="0">
              <a:solidFill>
                <a:schemeClr val="tx2"/>
              </a:solidFill>
            </a:endParaRPr>
          </a:p>
        </p:txBody>
      </p:sp>
      <p:sp>
        <p:nvSpPr>
          <p:cNvPr id="4" name="Text Placeholder 3">
            <a:extLst>
              <a:ext uri="{FF2B5EF4-FFF2-40B4-BE49-F238E27FC236}">
                <a16:creationId xmlns:a16="http://schemas.microsoft.com/office/drawing/2014/main" id="{9A803F97-270E-0A42-99DB-D9AE9817E182}"/>
              </a:ext>
            </a:extLst>
          </p:cNvPr>
          <p:cNvSpPr>
            <a:spLocks noGrp="1"/>
          </p:cNvSpPr>
          <p:nvPr>
            <p:ph type="body" sz="quarter" idx="4294967295"/>
          </p:nvPr>
        </p:nvSpPr>
        <p:spPr>
          <a:xfrm>
            <a:off x="0" y="3614738"/>
            <a:ext cx="3603625" cy="855662"/>
          </a:xfrm>
        </p:spPr>
        <p:txBody>
          <a:bodyPr>
            <a:normAutofit fontScale="55000" lnSpcReduction="20000"/>
          </a:bodyPr>
          <a:lstStyle/>
          <a:p>
            <a:pPr algn="ctr"/>
            <a:r>
              <a:rPr lang="en-GB" sz="2000" dirty="0">
                <a:solidFill>
                  <a:srgbClr val="A41B66"/>
                </a:solidFill>
              </a:rPr>
              <a:t>London’s 1972 pride march was arranged to take place on the weekend closest to the anniversary of the Stonewall uprising. The Stonewall uprising was a riot against homophobia, biphobia and transphobia led by Black and brown LGBTQ+ people.</a:t>
            </a:r>
            <a:endParaRPr lang="en-US" sz="2000" dirty="0">
              <a:solidFill>
                <a:srgbClr val="A41B66"/>
              </a:solidFill>
            </a:endParaRPr>
          </a:p>
        </p:txBody>
      </p:sp>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pic>
        <p:nvPicPr>
          <p:cNvPr id="1026" name="Picture 2" descr="Three men posing for a photo in a park. Ted Brown, a young black man is in the photo. His friend is holding a sign that says 'homosexuals are...'">
            <a:extLst>
              <a:ext uri="{FF2B5EF4-FFF2-40B4-BE49-F238E27FC236}">
                <a16:creationId xmlns:a16="http://schemas.microsoft.com/office/drawing/2014/main" id="{B782BA33-FAA5-4043-8950-963A963EF47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404107" y="3561420"/>
            <a:ext cx="3603633" cy="3152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hoto of the 1972 London Pride march. There are lots of people and some police officers.">
            <a:extLst>
              <a:ext uri="{FF2B5EF4-FFF2-40B4-BE49-F238E27FC236}">
                <a16:creationId xmlns:a16="http://schemas.microsoft.com/office/drawing/2014/main" id="{47782E43-1C82-416A-9191-2A8A722E91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4260" y="3562350"/>
            <a:ext cx="3603632" cy="3151845"/>
          </a:xfrm>
          <a:prstGeom prst="rect">
            <a:avLst/>
          </a:prstGeom>
        </p:spPr>
      </p:pic>
    </p:spTree>
    <p:extLst>
      <p:ext uri="{BB962C8B-B14F-4D97-AF65-F5344CB8AC3E}">
        <p14:creationId xmlns:p14="http://schemas.microsoft.com/office/powerpoint/2010/main" val="53651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44AC21D-A54B-1E41-A6F7-887C1CDB6BD3}"/>
              </a:ext>
            </a:extLst>
          </p:cNvPr>
          <p:cNvSpPr>
            <a:spLocks noGrp="1"/>
          </p:cNvSpPr>
          <p:nvPr>
            <p:ph type="title" idx="4294967295"/>
          </p:nvPr>
        </p:nvSpPr>
        <p:spPr>
          <a:xfrm>
            <a:off x="0" y="365125"/>
            <a:ext cx="10515600" cy="1325563"/>
          </a:xfrm>
        </p:spPr>
        <p:txBody>
          <a:bodyPr/>
          <a:lstStyle/>
          <a:p>
            <a:r>
              <a:rPr lang="en-US" dirty="0"/>
              <a:t>Infographic slide - style 1</a:t>
            </a:r>
          </a:p>
        </p:txBody>
      </p:sp>
      <p:pic>
        <p:nvPicPr>
          <p:cNvPr id="10" name="Picture 9" descr="A recent photo of Ted Brown with some older people. He is raising a fist and holding a banner.">
            <a:extLst>
              <a:ext uri="{FF2B5EF4-FFF2-40B4-BE49-F238E27FC236}">
                <a16:creationId xmlns:a16="http://schemas.microsoft.com/office/drawing/2014/main" id="{21EA1915-A8D1-417C-9FFC-750F6F6124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156" y="3562349"/>
            <a:ext cx="3603633" cy="3152775"/>
          </a:xfrm>
          <a:prstGeom prst="rect">
            <a:avLst/>
          </a:prstGeom>
        </p:spPr>
      </p:pic>
      <p:sp>
        <p:nvSpPr>
          <p:cNvPr id="9" name="Text Placeholder 2">
            <a:extLst>
              <a:ext uri="{FF2B5EF4-FFF2-40B4-BE49-F238E27FC236}">
                <a16:creationId xmlns:a16="http://schemas.microsoft.com/office/drawing/2014/main" id="{5CEEE84E-B425-4FA5-8703-6CC20120396B}"/>
              </a:ext>
            </a:extLst>
          </p:cNvPr>
          <p:cNvSpPr txBox="1">
            <a:spLocks/>
          </p:cNvSpPr>
          <p:nvPr/>
        </p:nvSpPr>
        <p:spPr>
          <a:xfrm>
            <a:off x="355438" y="733915"/>
            <a:ext cx="11450637" cy="123558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5000" b="0" i="0" kern="1200" spc="100" baseline="0">
                <a:solidFill>
                  <a:schemeClr val="bg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7200" dirty="0">
                <a:solidFill>
                  <a:schemeClr val="tx2"/>
                </a:solidFill>
              </a:rPr>
              <a:t>Why is LGBTQ+ pride still needed?</a:t>
            </a:r>
            <a:endParaRPr lang="en-US" sz="7200" dirty="0">
              <a:solidFill>
                <a:schemeClr val="tx2"/>
              </a:solidFill>
            </a:endParaRPr>
          </a:p>
        </p:txBody>
      </p:sp>
      <p:pic>
        <p:nvPicPr>
          <p:cNvPr id="2050" name="Picture 2" descr="Some people marching at London Pride. They are holding signs which say 'Proud to be Ugandan LGBTI' and 'Marching together with pride)">
            <a:extLst>
              <a:ext uri="{FF2B5EF4-FFF2-40B4-BE49-F238E27FC236}">
                <a16:creationId xmlns:a16="http://schemas.microsoft.com/office/drawing/2014/main" id="{CB1E6992-BF6E-472D-AF6E-EDCFCC3D7D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
          <a:stretch/>
        </p:blipFill>
        <p:spPr bwMode="auto">
          <a:xfrm>
            <a:off x="207211" y="3562349"/>
            <a:ext cx="3603633" cy="31527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a:extLst>
              <a:ext uri="{FF2B5EF4-FFF2-40B4-BE49-F238E27FC236}">
                <a16:creationId xmlns:a16="http://schemas.microsoft.com/office/drawing/2014/main" id="{5DC9AC0B-C822-4CA7-8E29-B786B9E9EE83}"/>
              </a:ext>
            </a:extLst>
          </p:cNvPr>
          <p:cNvSpPr txBox="1">
            <a:spLocks/>
          </p:cNvSpPr>
          <p:nvPr/>
        </p:nvSpPr>
        <p:spPr>
          <a:xfrm>
            <a:off x="4286644" y="3614180"/>
            <a:ext cx="3603632"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chemeClr val="tx1"/>
                </a:solidFill>
              </a:rPr>
              <a:t>UK Black Pride was set up in 2005 by a group of Black women and is growing year on year.</a:t>
            </a:r>
          </a:p>
          <a:p>
            <a:pPr algn="ctr"/>
            <a:endParaRPr lang="en-GB" sz="2000" dirty="0">
              <a:solidFill>
                <a:schemeClr val="tx1"/>
              </a:solidFill>
            </a:endParaRPr>
          </a:p>
          <a:p>
            <a:pPr algn="ctr"/>
            <a:r>
              <a:rPr lang="en-GB" sz="2000" dirty="0">
                <a:solidFill>
                  <a:schemeClr val="tx1"/>
                </a:solidFill>
              </a:rPr>
              <a:t>Why might Black Pride in particular be needed?</a:t>
            </a:r>
          </a:p>
        </p:txBody>
      </p:sp>
    </p:spTree>
    <p:extLst>
      <p:ext uri="{BB962C8B-B14F-4D97-AF65-F5344CB8AC3E}">
        <p14:creationId xmlns:p14="http://schemas.microsoft.com/office/powerpoint/2010/main" val="428756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body" sz="quarter" idx="13"/>
          </p:nvPr>
        </p:nvSpPr>
        <p:spPr>
          <a:xfrm>
            <a:off x="356616" y="216129"/>
            <a:ext cx="5052727" cy="3252788"/>
          </a:xfrm>
        </p:spPr>
        <p:txBody>
          <a:bodyPr/>
          <a:lstStyle/>
          <a:p>
            <a:pPr algn="ctr"/>
            <a:r>
              <a:rPr lang="en-GB" sz="5400" dirty="0">
                <a:solidFill>
                  <a:schemeClr val="tx2"/>
                </a:solidFill>
              </a:rPr>
              <a:t>Who are the Gay Liberation Front?</a:t>
            </a:r>
          </a:p>
          <a:p>
            <a:endParaRPr lang="en-GB" u="sng" dirty="0"/>
          </a:p>
          <a:p>
            <a:endParaRPr lang="en-US" dirty="0"/>
          </a:p>
        </p:txBody>
      </p:sp>
      <p:pic>
        <p:nvPicPr>
          <p:cNvPr id="8" name="Picture Placeholder 7" descr="A woman in a velvet dress standing outside the Mangrove restaurant. It has a sign in metallic letters that says 'Mangrove', there is mesh across the bottom of the window.">
            <a:extLst>
              <a:ext uri="{FF2B5EF4-FFF2-40B4-BE49-F238E27FC236}">
                <a16:creationId xmlns:a16="http://schemas.microsoft.com/office/drawing/2014/main" id="{370935DA-9EA3-4839-8E67-0071D2CFB4F2}"/>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5975350" y="0"/>
            <a:ext cx="6216650" cy="6858000"/>
          </a:xfrm>
        </p:spPr>
      </p:pic>
      <p:sp>
        <p:nvSpPr>
          <p:cNvPr id="4" name="Title 3" hidden="1">
            <a:extLst>
              <a:ext uri="{FF2B5EF4-FFF2-40B4-BE49-F238E27FC236}">
                <a16:creationId xmlns:a16="http://schemas.microsoft.com/office/drawing/2014/main" id="{5725631B-CDA7-FA45-B799-3E3091B261DF}"/>
              </a:ext>
            </a:extLst>
          </p:cNvPr>
          <p:cNvSpPr>
            <a:spLocks noGrp="1"/>
          </p:cNvSpPr>
          <p:nvPr>
            <p:ph type="title" idx="4294967295"/>
          </p:nvPr>
        </p:nvSpPr>
        <p:spPr>
          <a:xfrm>
            <a:off x="0" y="365125"/>
            <a:ext cx="10515600" cy="1325563"/>
          </a:xfrm>
        </p:spPr>
        <p:txBody>
          <a:bodyPr/>
          <a:lstStyle/>
          <a:p>
            <a:r>
              <a:rPr lang="en-US" dirty="0"/>
              <a:t>Quote and image slide 2</a:t>
            </a:r>
          </a:p>
        </p:txBody>
      </p:sp>
      <p:sp>
        <p:nvSpPr>
          <p:cNvPr id="6" name="Text Placeholder 4">
            <a:extLst>
              <a:ext uri="{FF2B5EF4-FFF2-40B4-BE49-F238E27FC236}">
                <a16:creationId xmlns:a16="http://schemas.microsoft.com/office/drawing/2014/main" id="{21352453-DB56-4FDD-9EE7-915E3411C6D8}"/>
              </a:ext>
            </a:extLst>
          </p:cNvPr>
          <p:cNvSpPr txBox="1">
            <a:spLocks/>
          </p:cNvSpPr>
          <p:nvPr/>
        </p:nvSpPr>
        <p:spPr>
          <a:xfrm>
            <a:off x="356616" y="2019066"/>
            <a:ext cx="5193792"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en-US" sz="2400" dirty="0">
                <a:solidFill>
                  <a:schemeClr val="tx1"/>
                </a:solidFill>
                <a:latin typeface="Work Sans" pitchFamily="2" charset="0"/>
              </a:rPr>
              <a:t>Ted was part of the UK’s Gay Liberation Front.</a:t>
            </a:r>
          </a:p>
          <a:p>
            <a:pPr marL="685800" indent="-685800">
              <a:buFont typeface="Arial" panose="020B0604020202020204" pitchFamily="34" charset="0"/>
              <a:buChar char="•"/>
            </a:pPr>
            <a:r>
              <a:rPr lang="en-US" sz="2400" dirty="0">
                <a:solidFill>
                  <a:schemeClr val="tx1"/>
                </a:solidFill>
                <a:latin typeface="Work Sans" pitchFamily="2" charset="0"/>
              </a:rPr>
              <a:t>Their first protest was in 1970 and was run by people who met at the Mangrove, a Caribbean restaurant in London.</a:t>
            </a:r>
          </a:p>
          <a:p>
            <a:pPr marL="685800" indent="-685800">
              <a:buFont typeface="Arial" panose="020B0604020202020204" pitchFamily="34" charset="0"/>
              <a:buChar char="•"/>
            </a:pPr>
            <a:r>
              <a:rPr lang="en-US" sz="2400" dirty="0">
                <a:solidFill>
                  <a:schemeClr val="tx1"/>
                </a:solidFill>
                <a:latin typeface="Work Sans" pitchFamily="2" charset="0"/>
              </a:rPr>
              <a:t>The Gay Liberation Front were inspired by a group called The Black Panthers.</a:t>
            </a:r>
            <a:endParaRPr lang="en-GB" sz="2400" dirty="0">
              <a:solidFill>
                <a:schemeClr val="tx1"/>
              </a:solidFill>
              <a:latin typeface="Work Sans" pitchFamily="2" charset="0"/>
            </a:endParaRPr>
          </a:p>
        </p:txBody>
      </p:sp>
    </p:spTree>
    <p:extLst>
      <p:ext uri="{BB962C8B-B14F-4D97-AF65-F5344CB8AC3E}">
        <p14:creationId xmlns:p14="http://schemas.microsoft.com/office/powerpoint/2010/main" val="227189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body" sz="quarter" idx="13"/>
          </p:nvPr>
        </p:nvSpPr>
        <p:spPr>
          <a:xfrm>
            <a:off x="497681" y="355615"/>
            <a:ext cx="4828081" cy="3252788"/>
          </a:xfrm>
        </p:spPr>
        <p:txBody>
          <a:bodyPr/>
          <a:lstStyle/>
          <a:p>
            <a:pPr algn="ctr"/>
            <a:r>
              <a:rPr lang="en-GB" dirty="0">
                <a:solidFill>
                  <a:schemeClr val="tx2"/>
                </a:solidFill>
              </a:rPr>
              <a:t>Ted Brown</a:t>
            </a:r>
          </a:p>
          <a:p>
            <a:pPr marL="685800" indent="-685800" algn="l">
              <a:buFont typeface="Arial" panose="020B0604020202020204" pitchFamily="34" charset="0"/>
              <a:buChar char="•"/>
            </a:pPr>
            <a:r>
              <a:rPr lang="en-US" sz="2400" dirty="0">
                <a:solidFill>
                  <a:schemeClr val="tx1"/>
                </a:solidFill>
                <a:latin typeface="Work Sans" pitchFamily="2" charset="0"/>
              </a:rPr>
              <a:t>One of the early members of the Gay Liberation Front.</a:t>
            </a:r>
          </a:p>
          <a:p>
            <a:pPr marL="685800" indent="-685800" algn="l">
              <a:buFont typeface="Arial" panose="020B0604020202020204" pitchFamily="34" charset="0"/>
              <a:buChar char="•"/>
            </a:pPr>
            <a:r>
              <a:rPr lang="en-US" sz="2400" dirty="0">
                <a:solidFill>
                  <a:schemeClr val="tx1"/>
                </a:solidFill>
                <a:latin typeface="Work Sans" pitchFamily="2" charset="0"/>
              </a:rPr>
              <a:t>In 1972 was involved in organizing the first LGBTQ+ pride march in London.</a:t>
            </a:r>
          </a:p>
          <a:p>
            <a:pPr marL="685800" indent="-685800" algn="l">
              <a:buFont typeface="Arial" panose="020B0604020202020204" pitchFamily="34" charset="0"/>
              <a:buChar char="•"/>
            </a:pPr>
            <a:r>
              <a:rPr lang="en-US" sz="2400" dirty="0">
                <a:solidFill>
                  <a:schemeClr val="tx1"/>
                </a:solidFill>
                <a:latin typeface="Work Sans" pitchFamily="2" charset="0"/>
              </a:rPr>
              <a:t>There was a march through London and then a ‘kiss in’ at Trafalgar Square.</a:t>
            </a:r>
            <a:endParaRPr lang="en-GB" sz="2400" dirty="0">
              <a:solidFill>
                <a:schemeClr val="tx1"/>
              </a:solidFill>
              <a:latin typeface="Work Sans" pitchFamily="2" charset="0"/>
            </a:endParaRPr>
          </a:p>
        </p:txBody>
      </p:sp>
      <p:pic>
        <p:nvPicPr>
          <p:cNvPr id="3" name="Picture Placeholder 2" descr="Photo of Ted Brown, who is an older black man. He's standing on a rainbow crossing.">
            <a:extLst>
              <a:ext uri="{FF2B5EF4-FFF2-40B4-BE49-F238E27FC236}">
                <a16:creationId xmlns:a16="http://schemas.microsoft.com/office/drawing/2014/main" id="{3F633104-602E-4742-80D2-A8962E3E5E38}"/>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a:fillRect/>
          </a:stretch>
        </p:blipFill>
        <p:spPr>
          <a:xfrm>
            <a:off x="5975350" y="0"/>
            <a:ext cx="6216650" cy="6858000"/>
          </a:xfrm>
        </p:spPr>
      </p:pic>
      <p:sp>
        <p:nvSpPr>
          <p:cNvPr id="4" name="Title 3" hidden="1">
            <a:extLst>
              <a:ext uri="{FF2B5EF4-FFF2-40B4-BE49-F238E27FC236}">
                <a16:creationId xmlns:a16="http://schemas.microsoft.com/office/drawing/2014/main" id="{B028157E-C755-2F4A-94C9-0ED35415297B}"/>
              </a:ext>
            </a:extLst>
          </p:cNvPr>
          <p:cNvSpPr>
            <a:spLocks noGrp="1"/>
          </p:cNvSpPr>
          <p:nvPr>
            <p:ph type="title" idx="4294967295"/>
          </p:nvPr>
        </p:nvSpPr>
        <p:spPr>
          <a:xfrm>
            <a:off x="0" y="365125"/>
            <a:ext cx="10515600" cy="1325563"/>
          </a:xfrm>
        </p:spPr>
        <p:txBody>
          <a:bodyPr/>
          <a:lstStyle/>
          <a:p>
            <a:r>
              <a:rPr lang="en-US" dirty="0"/>
              <a:t>Quote</a:t>
            </a:r>
            <a:r>
              <a:rPr lang="en-US" baseline="0" dirty="0"/>
              <a:t> and image slide 1</a:t>
            </a:r>
            <a:endParaRPr lang="en-US" dirty="0"/>
          </a:p>
        </p:txBody>
      </p:sp>
    </p:spTree>
    <p:extLst>
      <p:ext uri="{BB962C8B-B14F-4D97-AF65-F5344CB8AC3E}">
        <p14:creationId xmlns:p14="http://schemas.microsoft.com/office/powerpoint/2010/main" val="168106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1352453-DB56-4FDD-9EE7-915E3411C6D8}"/>
              </a:ext>
            </a:extLst>
          </p:cNvPr>
          <p:cNvSpPr txBox="1">
            <a:spLocks/>
          </p:cNvSpPr>
          <p:nvPr/>
        </p:nvSpPr>
        <p:spPr>
          <a:xfrm>
            <a:off x="320041" y="2019066"/>
            <a:ext cx="5429250" cy="525471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en-US" sz="2400" dirty="0">
                <a:solidFill>
                  <a:schemeClr val="tx1"/>
                </a:solidFill>
                <a:latin typeface="Work Sans" pitchFamily="2" charset="0"/>
              </a:rPr>
              <a:t>A Black led and run political organization set up in 1966 in the United States, with chapters worldwide.</a:t>
            </a:r>
          </a:p>
          <a:p>
            <a:pPr marL="685800" indent="-685800">
              <a:buFont typeface="Arial" panose="020B0604020202020204" pitchFamily="34" charset="0"/>
              <a:buChar char="•"/>
            </a:pPr>
            <a:r>
              <a:rPr lang="en-US" sz="2400" dirty="0">
                <a:solidFill>
                  <a:schemeClr val="tx1"/>
                </a:solidFill>
                <a:latin typeface="Work Sans" pitchFamily="2" charset="0"/>
              </a:rPr>
              <a:t>Campaigned and protested against racism and police harassment.</a:t>
            </a:r>
          </a:p>
          <a:p>
            <a:pPr marL="685800" indent="-685800">
              <a:buFont typeface="Arial" panose="020B0604020202020204" pitchFamily="34" charset="0"/>
              <a:buChar char="•"/>
            </a:pPr>
            <a:r>
              <a:rPr lang="en-US" sz="2400" dirty="0">
                <a:solidFill>
                  <a:schemeClr val="tx1"/>
                </a:solidFill>
                <a:latin typeface="Work Sans" pitchFamily="2" charset="0"/>
              </a:rPr>
              <a:t>Set up community initiatives such as providing free breakfast for children, education </a:t>
            </a:r>
            <a:r>
              <a:rPr lang="en-US" sz="2400" dirty="0" err="1">
                <a:solidFill>
                  <a:schemeClr val="tx1"/>
                </a:solidFill>
                <a:latin typeface="Work Sans" pitchFamily="2" charset="0"/>
              </a:rPr>
              <a:t>programmes</a:t>
            </a:r>
            <a:r>
              <a:rPr lang="en-US" sz="2400" dirty="0">
                <a:solidFill>
                  <a:schemeClr val="tx1"/>
                </a:solidFill>
                <a:latin typeface="Work Sans" pitchFamily="2" charset="0"/>
              </a:rPr>
              <a:t>, and  health clinics.</a:t>
            </a:r>
          </a:p>
          <a:p>
            <a:pPr marL="685800" indent="-685800">
              <a:buFont typeface="Arial" panose="020B0604020202020204" pitchFamily="34" charset="0"/>
              <a:buChar char="•"/>
            </a:pPr>
            <a:endParaRPr lang="en-GB" sz="2800" dirty="0">
              <a:solidFill>
                <a:schemeClr val="tx1"/>
              </a:solidFill>
            </a:endParaRPr>
          </a:p>
        </p:txBody>
      </p:sp>
      <p:sp>
        <p:nvSpPr>
          <p:cNvPr id="3" name="Text Placeholder 2">
            <a:extLst>
              <a:ext uri="{FF2B5EF4-FFF2-40B4-BE49-F238E27FC236}">
                <a16:creationId xmlns:a16="http://schemas.microsoft.com/office/drawing/2014/main" id="{FCAA2802-B836-034D-BE41-035C5743BB5B}"/>
              </a:ext>
            </a:extLst>
          </p:cNvPr>
          <p:cNvSpPr>
            <a:spLocks noGrp="1"/>
          </p:cNvSpPr>
          <p:nvPr>
            <p:ph type="body" sz="quarter" idx="13"/>
          </p:nvPr>
        </p:nvSpPr>
        <p:spPr>
          <a:xfrm>
            <a:off x="565020" y="176212"/>
            <a:ext cx="4939292" cy="3252788"/>
          </a:xfrm>
        </p:spPr>
        <p:txBody>
          <a:bodyPr/>
          <a:lstStyle/>
          <a:p>
            <a:pPr algn="ctr"/>
            <a:r>
              <a:rPr lang="en-GB" sz="5400" dirty="0">
                <a:solidFill>
                  <a:schemeClr val="tx2"/>
                </a:solidFill>
              </a:rPr>
              <a:t>Who were the Black Panthers?</a:t>
            </a:r>
          </a:p>
          <a:p>
            <a:endParaRPr lang="en-GB" u="sng" dirty="0"/>
          </a:p>
          <a:p>
            <a:endParaRPr lang="en-US" dirty="0"/>
          </a:p>
        </p:txBody>
      </p:sp>
      <p:pic>
        <p:nvPicPr>
          <p:cNvPr id="8" name="Picture Placeholder 7" descr="Olive Morris talking into a megaphone">
            <a:extLst>
              <a:ext uri="{FF2B5EF4-FFF2-40B4-BE49-F238E27FC236}">
                <a16:creationId xmlns:a16="http://schemas.microsoft.com/office/drawing/2014/main" id="{370935DA-9EA3-4839-8E67-0071D2CFB4F2}"/>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5975350" y="0"/>
            <a:ext cx="6216650" cy="6858000"/>
          </a:xfrm>
        </p:spPr>
      </p:pic>
      <p:sp>
        <p:nvSpPr>
          <p:cNvPr id="4" name="Title 3" hidden="1">
            <a:extLst>
              <a:ext uri="{FF2B5EF4-FFF2-40B4-BE49-F238E27FC236}">
                <a16:creationId xmlns:a16="http://schemas.microsoft.com/office/drawing/2014/main" id="{5725631B-CDA7-FA45-B799-3E3091B261DF}"/>
              </a:ext>
            </a:extLst>
          </p:cNvPr>
          <p:cNvSpPr>
            <a:spLocks noGrp="1"/>
          </p:cNvSpPr>
          <p:nvPr>
            <p:ph type="title" idx="4294967295"/>
          </p:nvPr>
        </p:nvSpPr>
        <p:spPr>
          <a:xfrm>
            <a:off x="0" y="365125"/>
            <a:ext cx="10515600" cy="1325563"/>
          </a:xfrm>
        </p:spPr>
        <p:txBody>
          <a:bodyPr/>
          <a:lstStyle/>
          <a:p>
            <a:r>
              <a:rPr lang="en-US" dirty="0"/>
              <a:t>Quote and image slide 2</a:t>
            </a:r>
          </a:p>
        </p:txBody>
      </p:sp>
    </p:spTree>
    <p:extLst>
      <p:ext uri="{BB962C8B-B14F-4D97-AF65-F5344CB8AC3E}">
        <p14:creationId xmlns:p14="http://schemas.microsoft.com/office/powerpoint/2010/main" val="1339573555"/>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1931</Words>
  <Application>Microsoft Office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Stonewall Voice Bold Condensed</vt:lpstr>
      <vt:lpstr>Arial</vt:lpstr>
      <vt:lpstr>WORK SANS BOLD ROMAN</vt:lpstr>
      <vt:lpstr>Calibri Light</vt:lpstr>
      <vt:lpstr>Work Sans</vt:lpstr>
      <vt:lpstr>Stonewall Voice Stonewall Proud</vt:lpstr>
      <vt:lpstr>WORK SANS MEDIUM ROMAN</vt:lpstr>
      <vt:lpstr>Calibri</vt:lpstr>
      <vt:lpstr>Office Theme</vt:lpstr>
      <vt:lpstr>PowerPoint Presentation</vt:lpstr>
      <vt:lpstr>Opening title slide</vt:lpstr>
      <vt:lpstr>Divider slide 2</vt:lpstr>
      <vt:lpstr>Quote and image slide 1</vt:lpstr>
      <vt:lpstr>Infographic slide - style 1</vt:lpstr>
      <vt:lpstr>Infographic slide - style 1</vt:lpstr>
      <vt:lpstr>Quote and image slide 2</vt:lpstr>
      <vt:lpstr>Quote and image slide 1</vt:lpstr>
      <vt:lpstr>Quote and image slide 2</vt:lpstr>
      <vt:lpstr>Infographic slide - style 1</vt:lpstr>
      <vt:lpstr>Quote and image slide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2021-09-14T08:36:29Z</dcterms:created>
  <dcterms:modified xsi:type="dcterms:W3CDTF">2022-09-28T08:43:53Z</dcterms:modified>
</cp:coreProperties>
</file>